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56" r:id="rId2"/>
    <p:sldId id="260" r:id="rId3"/>
    <p:sldId id="261" r:id="rId4"/>
    <p:sldId id="272" r:id="rId5"/>
    <p:sldId id="262" r:id="rId6"/>
    <p:sldId id="263" r:id="rId7"/>
    <p:sldId id="257" r:id="rId8"/>
    <p:sldId id="258" r:id="rId9"/>
    <p:sldId id="259" r:id="rId10"/>
    <p:sldId id="266" r:id="rId11"/>
    <p:sldId id="267" r:id="rId12"/>
    <p:sldId id="265" r:id="rId13"/>
    <p:sldId id="264" r:id="rId14"/>
    <p:sldId id="268" r:id="rId15"/>
    <p:sldId id="269" r:id="rId16"/>
    <p:sldId id="271" r:id="rId17"/>
    <p:sldId id="270" r:id="rId18"/>
    <p:sldId id="274" r:id="rId19"/>
    <p:sldId id="275" r:id="rId20"/>
    <p:sldId id="281" r:id="rId21"/>
    <p:sldId id="276" r:id="rId22"/>
    <p:sldId id="278" r:id="rId23"/>
    <p:sldId id="280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73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7ABF6D-A749-4110-9C36-DE47F7B20B63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C17647-B7D2-46F6-8C10-E7452B63C4A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17647-B7D2-46F6-8C10-E7452B63C4A9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722313" y="214291"/>
            <a:ext cx="7772400" cy="3143272"/>
          </a:xfrm>
        </p:spPr>
        <p:txBody>
          <a:bodyPr>
            <a:normAutofit fontScale="90000"/>
          </a:bodyPr>
          <a:lstStyle/>
          <a:p>
            <a:pPr algn="ctr"/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ru-RU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ОРГАНИЗАЦИЯ ЗДОРОВОГО ПИТАНИЯ 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2428868"/>
            <a:ext cx="7572428" cy="142876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в соответствии с региональным     стандартом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357554" y="5500702"/>
            <a:ext cx="5286412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образования, </a:t>
            </a:r>
          </a:p>
          <a:p>
            <a:pPr algn="r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опеки и попечительства</a:t>
            </a:r>
          </a:p>
          <a:p>
            <a:pPr algn="r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 «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Каргасокский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</a:t>
            </a:r>
          </a:p>
        </p:txBody>
      </p:sp>
      <p:pic>
        <p:nvPicPr>
          <p:cNvPr id="1026" name="Picture 2" descr="C:\Users\User\Desktop\Совет по питанию\фото\1648110625_36-kartinkin-net-p-kartinki-dlya-stolovoi-v-shkole-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4143380"/>
            <a:ext cx="4214842" cy="25042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85728"/>
            <a:ext cx="7571754" cy="654032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Требования к меню и методика его формирования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000108"/>
            <a:ext cx="8064896" cy="5286412"/>
          </a:xfrm>
        </p:spPr>
        <p:txBody>
          <a:bodyPr>
            <a:normAutofit fontScale="25000" lnSpcReduction="20000"/>
          </a:bodyPr>
          <a:lstStyle/>
          <a:p>
            <a:pPr algn="just">
              <a:buNone/>
            </a:pPr>
            <a:br>
              <a:rPr lang="ru-RU" b="1" dirty="0"/>
            </a:br>
            <a:r>
              <a:rPr lang="ru-RU" sz="6000" b="1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Питание обучающихся в общеобразовательной организации осуществляться</a:t>
            </a:r>
            <a:br>
              <a:rPr lang="ru-RU" sz="6000" dirty="0">
                <a:latin typeface="Times New Roman" pitchFamily="18" charset="0"/>
                <a:cs typeface="Times New Roman" pitchFamily="18" charset="0"/>
              </a:rPr>
            </a:b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посредством реализации разработанного основного (примерного, типового) меню, включающего горячее питание, дополнительного питания, а также индивидуальных меню для детей, нуждающихся в лечебном и диетическом питании с учетом требований. Основное и дополнительное меню должно утверждаться руководителем общеобразовательной организации.</a:t>
            </a:r>
          </a:p>
          <a:p>
            <a:pPr algn="just">
              <a:buNone/>
            </a:pPr>
            <a:br>
              <a:rPr lang="ru-RU" sz="6000" dirty="0">
                <a:latin typeface="Times New Roman" pitchFamily="18" charset="0"/>
                <a:cs typeface="Times New Roman" pitchFamily="18" charset="0"/>
              </a:rPr>
            </a:b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      В случае если в организации питания обучающихся принимает участие индивидуальный</a:t>
            </a:r>
            <a:br>
              <a:rPr lang="ru-RU" sz="6000" dirty="0">
                <a:latin typeface="Times New Roman" pitchFamily="18" charset="0"/>
                <a:cs typeface="Times New Roman" pitchFamily="18" charset="0"/>
              </a:rPr>
            </a:b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предприниматель, меню должно утверждаться индивидуальным предпринимателем,</a:t>
            </a:r>
            <a:br>
              <a:rPr lang="ru-RU" sz="6000" dirty="0">
                <a:latin typeface="Times New Roman" pitchFamily="18" charset="0"/>
                <a:cs typeface="Times New Roman" pitchFamily="18" charset="0"/>
              </a:rPr>
            </a:b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согласовываться руководителем общеобразовательной организации, в которой организуется</a:t>
            </a:r>
            <a:br>
              <a:rPr lang="ru-RU" sz="6000" dirty="0">
                <a:latin typeface="Times New Roman" pitchFamily="18" charset="0"/>
                <a:cs typeface="Times New Roman" pitchFamily="18" charset="0"/>
              </a:rPr>
            </a:b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питание обучающихся. </a:t>
            </a:r>
          </a:p>
          <a:p>
            <a:pPr algn="just">
              <a:buNone/>
            </a:pPr>
            <a:endParaRPr lang="ru-RU" sz="6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             Меню должно разрабатываться на период не менее двух недель (с учетом режима организации) для каждой возрастной группы детей.</a:t>
            </a:r>
          </a:p>
          <a:p>
            <a:pPr algn="just">
              <a:buNone/>
            </a:pPr>
            <a:endParaRPr lang="ru-RU" sz="6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             При составлении меню необходимо исключить повторяемость блюд в меню в течение дня и в смежные дни. В смежные дни также следует избегать использования блюд, приготавливаемых из одного и того же сырья (каши и гарниры из одного и того же вида круп, макаронные изделия в разных блюдах и т. п.). При наличии супов, содержащих крупу и картофель, гарнир ко второму блюду не должен приготавливаться из этих продуктов.</a:t>
            </a:r>
          </a:p>
          <a:p>
            <a:pPr algn="just">
              <a:buNone/>
            </a:pPr>
            <a:endParaRPr lang="ru-RU" sz="6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br>
              <a:rPr lang="ru-RU" sz="6000" dirty="0">
                <a:latin typeface="Times New Roman" pitchFamily="18" charset="0"/>
                <a:cs typeface="Times New Roman" pitchFamily="18" charset="0"/>
              </a:rPr>
            </a:b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6000" dirty="0">
                <a:latin typeface="Times New Roman" pitchFamily="18" charset="0"/>
                <a:cs typeface="Times New Roman" pitchFamily="18" charset="0"/>
              </a:rPr>
            </a:b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6000" dirty="0">
                <a:latin typeface="Times New Roman" pitchFamily="18" charset="0"/>
                <a:cs typeface="Times New Roman" pitchFamily="18" charset="0"/>
              </a:rPr>
            </a:b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428604"/>
            <a:ext cx="7543720" cy="571504"/>
          </a:xfrm>
        </p:spPr>
        <p:txBody>
          <a:bodyPr>
            <a:normAutofit fontScale="25000" lnSpcReduction="20000"/>
          </a:bodyPr>
          <a:lstStyle/>
          <a:p>
            <a:pPr algn="just">
              <a:buNone/>
            </a:pPr>
            <a:br>
              <a:rPr lang="ru-RU" sz="1500" dirty="0">
                <a:latin typeface="Times New Roman" pitchFamily="18" charset="0"/>
                <a:cs typeface="Times New Roman" pitchFamily="18" charset="0"/>
              </a:rPr>
            </a:br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8000" b="1" dirty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Ежедневное меню</a:t>
            </a:r>
          </a:p>
          <a:p>
            <a:pPr algn="just">
              <a:buNone/>
            </a:pP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8000" b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Ежедневное питание обучающихся</a:t>
            </a:r>
          </a:p>
          <a:p>
            <a:pPr algn="just">
              <a:buNone/>
            </a:pP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 осуществляться в соответствии</a:t>
            </a:r>
          </a:p>
          <a:p>
            <a:pPr algn="just">
              <a:buNone/>
            </a:pP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 с утвержденным меню. </a:t>
            </a:r>
          </a:p>
          <a:p>
            <a:pPr algn="just">
              <a:buNone/>
            </a:pP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Допускается замена одного </a:t>
            </a:r>
          </a:p>
          <a:p>
            <a:pPr algn="just">
              <a:buNone/>
            </a:pP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вида пищевой продукции, блюд и </a:t>
            </a:r>
          </a:p>
          <a:p>
            <a:pPr algn="just">
              <a:buNone/>
            </a:pP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кулинарных изделий на иные виды</a:t>
            </a:r>
          </a:p>
          <a:p>
            <a:pPr algn="just">
              <a:buNone/>
            </a:pP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пищевой продукции, блюд </a:t>
            </a:r>
          </a:p>
          <a:p>
            <a:pPr algn="just">
              <a:buNone/>
            </a:pP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и кулинарных изделий в соответствии</a:t>
            </a:r>
          </a:p>
          <a:p>
            <a:pPr algn="just">
              <a:buNone/>
            </a:pP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с таблицей замены  пищевой продукции</a:t>
            </a:r>
          </a:p>
          <a:p>
            <a:pPr algn="just">
              <a:buNone/>
            </a:pP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с учетом ее пищевой  ценности </a:t>
            </a:r>
          </a:p>
          <a:p>
            <a:pPr algn="just">
              <a:buNone/>
            </a:pP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(приложение 11СанПиН 2.3/2.4.3590-20)</a:t>
            </a:r>
          </a:p>
          <a:p>
            <a:pPr algn="just">
              <a:buNone/>
            </a:pPr>
            <a:br>
              <a:rPr lang="ru-RU" sz="6000" dirty="0">
                <a:latin typeface="Times New Roman" pitchFamily="18" charset="0"/>
                <a:cs typeface="Times New Roman" pitchFamily="18" charset="0"/>
              </a:rPr>
            </a:br>
            <a:endParaRPr lang="ru-RU" sz="6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6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7366169"/>
              </p:ext>
            </p:extLst>
          </p:nvPr>
        </p:nvGraphicFramePr>
        <p:xfrm>
          <a:off x="4499992" y="357167"/>
          <a:ext cx="4215412" cy="5448082"/>
        </p:xfrm>
        <a:graphic>
          <a:graphicData uri="http://schemas.openxmlformats.org/drawingml/2006/table">
            <a:tbl>
              <a:tblPr/>
              <a:tblGrid>
                <a:gridCol w="2509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89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18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18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32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76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89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1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82530">
                <a:tc gridSpan="8">
                  <a:txBody>
                    <a:bodyPr/>
                    <a:lstStyle/>
                    <a:p>
                      <a:pPr algn="r" fontAlgn="b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Утверждаю</a:t>
                      </a:r>
                    </a:p>
                  </a:txBody>
                  <a:tcPr marL="4198" marR="4198" marT="41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107">
                <a:tc gridSpan="8">
                  <a:txBody>
                    <a:bodyPr/>
                    <a:lstStyle/>
                    <a:p>
                      <a:pPr algn="r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Директор МКОУ "ООШ"</a:t>
                      </a:r>
                    </a:p>
                  </a:txBody>
                  <a:tcPr marL="4198" marR="4198" marT="41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107">
                <a:tc gridSpan="8">
                  <a:txBody>
                    <a:bodyPr/>
                    <a:lstStyle/>
                    <a:p>
                      <a:pPr algn="r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__________________И.И. Иванов </a:t>
                      </a:r>
                    </a:p>
                  </a:txBody>
                  <a:tcPr marL="4198" marR="4198" marT="41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107">
                <a:tc gridSpan="8">
                  <a:txBody>
                    <a:bodyPr/>
                    <a:lstStyle/>
                    <a:p>
                      <a:pPr algn="r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00.00.2023</a:t>
                      </a:r>
                    </a:p>
                  </a:txBody>
                  <a:tcPr marL="4198" marR="4198" marT="41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6953">
                <a:tc gridSpan="7">
                  <a:txBody>
                    <a:bodyPr/>
                    <a:lstStyle/>
                    <a:p>
                      <a:pPr algn="ctr" fontAlgn="t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Меню для учащихся 1-4 классов</a:t>
                      </a:r>
                    </a:p>
                  </a:txBody>
                  <a:tcPr marL="4198" marR="4198" marT="419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198" marR="4198" marT="41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77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</a:p>
                  </a:txBody>
                  <a:tcPr marL="4198" marR="4198" marT="41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блюда</a:t>
                      </a:r>
                    </a:p>
                  </a:txBody>
                  <a:tcPr marL="4198" marR="4198" marT="41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Выход г</a:t>
                      </a:r>
                    </a:p>
                  </a:txBody>
                  <a:tcPr marL="4198" marR="4198" marT="41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Белки г</a:t>
                      </a:r>
                    </a:p>
                  </a:txBody>
                  <a:tcPr marL="4198" marR="4198" marT="41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Жиры г</a:t>
                      </a:r>
                    </a:p>
                  </a:txBody>
                  <a:tcPr marL="4198" marR="4198" marT="41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Углеводы г</a:t>
                      </a:r>
                    </a:p>
                  </a:txBody>
                  <a:tcPr marL="4198" marR="4198" marT="41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Ккал</a:t>
                      </a:r>
                    </a:p>
                  </a:txBody>
                  <a:tcPr marL="4198" marR="4198" marT="41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Цена</a:t>
                      </a:r>
                    </a:p>
                  </a:txBody>
                  <a:tcPr marL="4198" marR="4198" marT="41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2107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Завтрак </a:t>
                      </a:r>
                    </a:p>
                  </a:txBody>
                  <a:tcPr marL="4198" marR="4198" marT="41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21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21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121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121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121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121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121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12107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Итого</a:t>
                      </a:r>
                    </a:p>
                  </a:txBody>
                  <a:tcPr marL="4198" marR="4198" marT="41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4198" marR="4198" marT="41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4198" marR="4198" marT="41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4198" marR="4198" marT="41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4198" marR="4198" marT="41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4198" marR="4198" marT="41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4198" marR="4198" marT="41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9374">
                <a:tc gridSpan="7">
                  <a:txBody>
                    <a:bodyPr/>
                    <a:lstStyle/>
                    <a:p>
                      <a:pPr algn="ctr" fontAlgn="t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Меню для учащихся 5-11 классов</a:t>
                      </a:r>
                    </a:p>
                  </a:txBody>
                  <a:tcPr marL="4198" marR="4198" marT="4198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198" marR="4198" marT="41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121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</a:p>
                  </a:txBody>
                  <a:tcPr marL="4198" marR="4198" marT="41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блюда</a:t>
                      </a:r>
                    </a:p>
                  </a:txBody>
                  <a:tcPr marL="4198" marR="4198" marT="41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Выход г</a:t>
                      </a:r>
                    </a:p>
                  </a:txBody>
                  <a:tcPr marL="4198" marR="4198" marT="41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Белки г</a:t>
                      </a:r>
                    </a:p>
                  </a:txBody>
                  <a:tcPr marL="4198" marR="4198" marT="41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Жиры г</a:t>
                      </a:r>
                    </a:p>
                  </a:txBody>
                  <a:tcPr marL="4198" marR="4198" marT="41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Углеводы г</a:t>
                      </a:r>
                    </a:p>
                  </a:txBody>
                  <a:tcPr marL="4198" marR="4198" marT="41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Ккал</a:t>
                      </a:r>
                    </a:p>
                  </a:txBody>
                  <a:tcPr marL="4198" marR="4198" marT="41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Цена</a:t>
                      </a:r>
                    </a:p>
                  </a:txBody>
                  <a:tcPr marL="4198" marR="4198" marT="41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12107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Завтрак </a:t>
                      </a:r>
                    </a:p>
                  </a:txBody>
                  <a:tcPr marL="4198" marR="4198" marT="41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121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121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121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121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637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121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121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12107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Итого</a:t>
                      </a:r>
                    </a:p>
                  </a:txBody>
                  <a:tcPr marL="4198" marR="4198" marT="41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4198" marR="4198" marT="41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4198" marR="4198" marT="41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4198" marR="4198" marT="41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4198" marR="4198" marT="41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4198" marR="4198" marT="41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4198" marR="4198" marT="41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51346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Меню для учащихся с </a:t>
                      </a:r>
                      <a:r>
                        <a:rPr lang="ru-RU" sz="5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ограничеными</a:t>
                      </a:r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возможностями здоровья (ОВЗ)</a:t>
                      </a:r>
                    </a:p>
                  </a:txBody>
                  <a:tcPr marL="4198" marR="4198" marT="41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121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</a:p>
                  </a:txBody>
                  <a:tcPr marL="4198" marR="4198" marT="41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блюда</a:t>
                      </a:r>
                    </a:p>
                  </a:txBody>
                  <a:tcPr marL="4198" marR="4198" marT="41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Выход г</a:t>
                      </a:r>
                    </a:p>
                  </a:txBody>
                  <a:tcPr marL="4198" marR="4198" marT="41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Белки г</a:t>
                      </a:r>
                    </a:p>
                  </a:txBody>
                  <a:tcPr marL="4198" marR="4198" marT="41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Жиры г</a:t>
                      </a:r>
                    </a:p>
                  </a:txBody>
                  <a:tcPr marL="4198" marR="4198" marT="41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Углеводы г</a:t>
                      </a:r>
                    </a:p>
                  </a:txBody>
                  <a:tcPr marL="4198" marR="4198" marT="41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Ккал</a:t>
                      </a:r>
                    </a:p>
                  </a:txBody>
                  <a:tcPr marL="4198" marR="4198" marT="41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12107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Завтрак </a:t>
                      </a:r>
                    </a:p>
                  </a:txBody>
                  <a:tcPr marL="4198" marR="4198" marT="41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121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121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121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121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121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12107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Итого</a:t>
                      </a:r>
                    </a:p>
                  </a:txBody>
                  <a:tcPr marL="4198" marR="4198" marT="41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4198" marR="4198" marT="41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4198" marR="4198" marT="41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4198" marR="4198" marT="41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4198" marR="4198" marT="41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4198" marR="4198" marT="41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4198" marR="4198" marT="41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12107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Обед </a:t>
                      </a:r>
                    </a:p>
                  </a:txBody>
                  <a:tcPr marL="4198" marR="4198" marT="41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1121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  <a:tr h="1121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7"/>
                  </a:ext>
                </a:extLst>
              </a:tr>
              <a:tr h="1121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8"/>
                  </a:ext>
                </a:extLst>
              </a:tr>
              <a:tr h="1121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9"/>
                  </a:ext>
                </a:extLst>
              </a:tr>
              <a:tr h="1121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0"/>
                  </a:ext>
                </a:extLst>
              </a:tr>
              <a:tr h="1121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1"/>
                  </a:ext>
                </a:extLst>
              </a:tr>
              <a:tr h="1121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198" marR="4198" marT="41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2"/>
                  </a:ext>
                </a:extLst>
              </a:tr>
              <a:tr h="112107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Итого</a:t>
                      </a:r>
                    </a:p>
                  </a:txBody>
                  <a:tcPr marL="4198" marR="4198" marT="41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4198" marR="4198" marT="41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4198" marR="4198" marT="41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4198" marR="4198" marT="41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4198" marR="4198" marT="41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4198" marR="4198" marT="41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4198" marR="4198" marT="41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3"/>
                  </a:ext>
                </a:extLst>
              </a:tr>
              <a:tr h="112107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198" marR="4198" marT="41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198" marR="4198" marT="41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198" marR="4198" marT="41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198" marR="4198" marT="41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198" marR="4198" marT="41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198" marR="4198" marT="41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198" marR="4198" marT="41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198" marR="4198" marT="41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4"/>
                  </a:ext>
                </a:extLst>
              </a:tr>
              <a:tr h="112107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198" marR="4198" marT="41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198" marR="4198" marT="41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198" marR="4198" marT="41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198" marR="4198" marT="41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198" marR="4198" marT="41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198" marR="4198" marT="41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198" marR="4198" marT="41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198" marR="4198" marT="41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5"/>
                  </a:ext>
                </a:extLst>
              </a:tr>
              <a:tr h="112107">
                <a:tc gridSpan="8">
                  <a:txBody>
                    <a:bodyPr/>
                    <a:lstStyle/>
                    <a:p>
                      <a:pPr algn="r" fontAlgn="b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Составил ____________ Иванов И.И.</a:t>
                      </a:r>
                    </a:p>
                  </a:txBody>
                  <a:tcPr marL="4198" marR="4198" marT="41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46"/>
                  </a:ext>
                </a:extLst>
              </a:tr>
            </a:tbl>
          </a:graphicData>
        </a:graphic>
      </p:graphicFrame>
      <p:pic>
        <p:nvPicPr>
          <p:cNvPr id="10242" name="Picture 2" descr="C:\Users\User\Desktop\1648110604_26-kartinkin-net-p-kartinki-dlya-stolovoi-v-shkole-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653136"/>
            <a:ext cx="2800864" cy="17281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8515352" cy="47149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marL="809625" indent="-269875">
              <a:buClrTx/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           При составлении меню следует учитывать:</a:t>
            </a:r>
            <a:br>
              <a:rPr lang="ru-RU" sz="1500" dirty="0">
                <a:latin typeface="Times New Roman" pitchFamily="18" charset="0"/>
                <a:cs typeface="Times New Roman" pitchFamily="18" charset="0"/>
              </a:rPr>
            </a:b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- режим функционирования и режим обучения общеобразовательной организации;</a:t>
            </a:r>
            <a:br>
              <a:rPr lang="ru-RU" sz="1500" dirty="0">
                <a:latin typeface="Times New Roman" pitchFamily="18" charset="0"/>
                <a:cs typeface="Times New Roman" pitchFamily="18" charset="0"/>
              </a:rPr>
            </a:b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- утвержденный среднесуточный набор продуктов для каждой возрастной группы;</a:t>
            </a:r>
            <a:br>
              <a:rPr lang="ru-RU" sz="1500" dirty="0">
                <a:latin typeface="Times New Roman" pitchFamily="18" charset="0"/>
                <a:cs typeface="Times New Roman" pitchFamily="18" charset="0"/>
              </a:rPr>
            </a:b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- объем порций для этих групп;</a:t>
            </a:r>
            <a:br>
              <a:rPr lang="ru-RU" sz="1500" dirty="0">
                <a:latin typeface="Times New Roman" pitchFamily="18" charset="0"/>
                <a:cs typeface="Times New Roman" pitchFamily="18" charset="0"/>
              </a:rPr>
            </a:b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- нормы потерь при механической и тепловой обработке продуктов;</a:t>
            </a:r>
            <a:br>
              <a:rPr lang="ru-RU" sz="1500" dirty="0">
                <a:latin typeface="Times New Roman" pitchFamily="18" charset="0"/>
                <a:cs typeface="Times New Roman" pitchFamily="18" charset="0"/>
              </a:rPr>
            </a:b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- выход готовых блюд;</a:t>
            </a:r>
            <a:br>
              <a:rPr lang="ru-RU" sz="1500" dirty="0">
                <a:latin typeface="Times New Roman" pitchFamily="18" charset="0"/>
                <a:cs typeface="Times New Roman" pitchFamily="18" charset="0"/>
              </a:rPr>
            </a:br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br>
              <a:rPr lang="ru-RU" sz="1500" dirty="0">
                <a:latin typeface="Times New Roman" pitchFamily="18" charset="0"/>
                <a:cs typeface="Times New Roman" pitchFamily="18" charset="0"/>
              </a:rPr>
            </a:b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" descr="C:\Users\User\Desktop\0o2pobcinzkp13t8u3m3h7k1zqtj0y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176" y="4500570"/>
            <a:ext cx="2817939" cy="18573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9218" name="Picture 2" descr="C:\Users\User\Desktop\1648110605_57-kartinkin-net-p-kartinki-dlya-stolovoi-v-shkole-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6767" y="3071810"/>
            <a:ext cx="2960272" cy="19288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8" name="Прямоугольник 7"/>
          <p:cNvSpPr/>
          <p:nvPr/>
        </p:nvSpPr>
        <p:spPr>
          <a:xfrm>
            <a:off x="3571868" y="5214950"/>
            <a:ext cx="51435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- суммарные объемы блюд по приемам пищи;</a:t>
            </a:r>
            <a:br>
              <a:rPr lang="ru-RU" sz="1500" dirty="0">
                <a:latin typeface="Times New Roman" pitchFamily="18" charset="0"/>
                <a:cs typeface="Times New Roman" pitchFamily="18" charset="0"/>
              </a:rPr>
            </a:b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- данные о пищевой и энергетической ценности продуктов и блюд;</a:t>
            </a:r>
            <a:br>
              <a:rPr lang="ru-RU" sz="1500" dirty="0">
                <a:latin typeface="Times New Roman" pitchFamily="18" charset="0"/>
                <a:cs typeface="Times New Roman" pitchFamily="18" charset="0"/>
              </a:rPr>
            </a:b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- нормы взаимозаменяемости продуктов при приготовлении. </a:t>
            </a:r>
            <a:endParaRPr lang="ru-RU" sz="1500" dirty="0"/>
          </a:p>
        </p:txBody>
      </p:sp>
      <p:pic>
        <p:nvPicPr>
          <p:cNvPr id="9219" name="Picture 3" descr="C:\Users\User\Desktop\1648110604_26-kartinkin-net-p-kartinki-dlya-stolovoi-v-shkole-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1928802"/>
            <a:ext cx="2993036" cy="19288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00042"/>
            <a:ext cx="7571184" cy="1285884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Общеобразовательные организации, осуществляющие питание обучающихся, размещают в доступных для родителей и обучающихся местах (в обеденном зале, холле, на сайтах образовательных организаций) следующую информацию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857365"/>
            <a:ext cx="7758138" cy="307183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marL="265113" indent="4763">
              <a:buClrTx/>
              <a:buFont typeface="Wingdings" pitchFamily="2" charset="2"/>
              <a:buChar char="Ø"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 ежедневное меню питания на сутки для всех категорий возрастных групп обучающихся общеобразовательных организаций с указанием наименования приема пищи, наименования блюда, массы порции, калорийности порции;</a:t>
            </a:r>
          </a:p>
          <a:p>
            <a:pPr marL="265113" indent="4763">
              <a:buClrTx/>
              <a:buFont typeface="Wingdings" pitchFamily="2" charset="2"/>
              <a:buChar char="Ø"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 меню дополнительного питания (для обучающихся общеобразовательных организаций) с указанием наименования блюда, массы порции, калорийности порции;</a:t>
            </a:r>
          </a:p>
          <a:p>
            <a:pPr marL="265113" indent="4763">
              <a:buClrTx/>
              <a:buFont typeface="Wingdings" pitchFamily="2" charset="2"/>
              <a:buChar char="Ø"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 рекомендации по организации здорового питания обучающихся. </a:t>
            </a:r>
            <a:endParaRPr lang="ru-RU" sz="1500" dirty="0"/>
          </a:p>
        </p:txBody>
      </p:sp>
      <p:pic>
        <p:nvPicPr>
          <p:cNvPr id="4" name="Picture 1" descr="C:\Users\User\Desktop\1648110596_39-kartinkin-net-p-kartinki-dlya-stolovoi-v-shkole-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4214818"/>
            <a:ext cx="3328170" cy="221457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115328" cy="1000132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br>
              <a:rPr lang="ru-RU" dirty="0"/>
            </a:b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000108"/>
            <a:ext cx="7929618" cy="2714645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 целях контроля за качеством и безопасностью приготовленной пищевой продукции на пищеблоках отбирается суточная проба от каждой партии приготовленной пищевой продукции.</a:t>
            </a:r>
          </a:p>
          <a:p>
            <a:pPr algn="just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        Отбор суточной пробы осуществляется назначенным ответственным работником пищеблока в специально выделенные обеззараженные и промаркированные емкости (плотно закрывающиеся) - отдельно каждое блюдо и (или) кулинарное изделие. Холодные закуски, супы, гарниры и напитки (третьи блюда) должны отбираться в количестве не менее 100 г. Порционные блюда, биточки, котлеты, сырники, оладьи, бутерброды должны оставляться поштучно, целиком (в объеме одной порции). Суточные пробы хранятся не менее 48 часов в специально отведенном в холодильнике   месте/холодильнике при температуре от +2°C до +6 °C.</a:t>
            </a:r>
          </a:p>
          <a:p>
            <a:pPr algn="just"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500" dirty="0"/>
            </a:br>
            <a:endParaRPr lang="ru-RU" sz="1500" dirty="0"/>
          </a:p>
        </p:txBody>
      </p:sp>
      <p:pic>
        <p:nvPicPr>
          <p:cNvPr id="7171" name="Picture 3" descr="C:\Users\User\Desktop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876"/>
            <a:ext cx="2286016" cy="28575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7172" name="Picture 4" descr="C:\Users\User\Desktop\images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3500438"/>
            <a:ext cx="2192161" cy="29289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1026" name="Picture 2" descr="C:\Users\User\Desktop\Совет по питанию\фото\IMG-20231024-WA002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4214818"/>
            <a:ext cx="2928958" cy="217885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7" name="Прямоугольник 6"/>
          <p:cNvSpPr/>
          <p:nvPr/>
        </p:nvSpPr>
        <p:spPr>
          <a:xfrm>
            <a:off x="928662" y="214290"/>
            <a:ext cx="78581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Контроль за качеством и безопасностью приготовленной пищевой продукции </a:t>
            </a:r>
            <a:endParaRPr lang="ru-RU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85794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питьевого режима в школе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0"/>
            <a:ext cx="8001056" cy="6500834"/>
          </a:xfrm>
        </p:spPr>
        <p:txBody>
          <a:bodyPr>
            <a:noAutofit/>
          </a:bodyPr>
          <a:lstStyle/>
          <a:p>
            <a:pPr algn="just">
              <a:buNone/>
            </a:pPr>
            <a:endParaRPr lang="ru-RU" sz="1400" b="1" dirty="0"/>
          </a:p>
          <a:p>
            <a:pPr algn="just">
              <a:buNone/>
            </a:pP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49263" indent="-88900" algn="just">
              <a:buNone/>
            </a:pPr>
            <a:r>
              <a:rPr lang="ru-RU" sz="1400" b="1" dirty="0"/>
              <a:t>             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Питьевой режим организуется посредством установки стационарных питьевых фонтанчиков, устройств для выдачи воды, выдачи упакованной питьевой воды или с использованием кипяченой питьевой воды. </a:t>
            </a:r>
          </a:p>
          <a:p>
            <a:pPr marL="449263" indent="-88900" algn="just">
              <a:buClrTx/>
              <a:buFont typeface="Wingdings" pitchFamily="2" charset="2"/>
              <a:buChar char="Ø"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 чашу фонтанчика ежедневно обрабатывают с применением моющих и дезинфицирующих средств;</a:t>
            </a:r>
          </a:p>
          <a:p>
            <a:pPr marL="449263" indent="-88900" algn="just">
              <a:buClrTx/>
              <a:buFont typeface="Wingdings" pitchFamily="2" charset="2"/>
              <a:buChar char="Ø"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кулеры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размещаются в местах, не подвергающихся попаданию прямых солнечных лучей.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Кулеры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подвергаются мойке с периодичностью, предусмотренной инструкцией по эксплуатации, но не реже одного раза в семь дней. Мойка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кулера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с применением дезинфекционного средства должна проводиться не реже одного раза в три месяца;</a:t>
            </a:r>
          </a:p>
          <a:p>
            <a:pPr marL="449263" indent="-88900" defTabSz="255588">
              <a:buClrTx/>
              <a:buFont typeface="Wingdings" pitchFamily="2" charset="2"/>
              <a:buChar char="Ø"/>
              <a:tabLst>
                <a:tab pos="539750" algn="l"/>
                <a:tab pos="1169988" algn="l"/>
              </a:tabLst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 допускается организация питьевого режима с использованием кипяченой питьевой воды, при условии соблюдения следующих требований:</a:t>
            </a:r>
            <a:br>
              <a:rPr lang="ru-RU" sz="1500" dirty="0">
                <a:latin typeface="Times New Roman" pitchFamily="18" charset="0"/>
                <a:cs typeface="Times New Roman" pitchFamily="18" charset="0"/>
              </a:rPr>
            </a:b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-  кипятить воду нужно не менее 5 минут;</a:t>
            </a:r>
            <a:br>
              <a:rPr lang="ru-RU" sz="1500" dirty="0">
                <a:latin typeface="Times New Roman" pitchFamily="18" charset="0"/>
                <a:cs typeface="Times New Roman" pitchFamily="18" charset="0"/>
              </a:rPr>
            </a:b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-  до раздачи обучающимся кипяченая вода должна быть охлаждена до комнатной температуры непосредственно в емкости, где она кипятилась;</a:t>
            </a:r>
            <a:br>
              <a:rPr lang="ru-RU" sz="1500" dirty="0">
                <a:latin typeface="Times New Roman" pitchFamily="18" charset="0"/>
                <a:cs typeface="Times New Roman" pitchFamily="18" charset="0"/>
              </a:rPr>
            </a:b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-  смену воды в емкости для её раздачи необходимо проводить не реже, чем через 3 часа. Время смены кипяченой воды должно отмечаться в графике.</a:t>
            </a:r>
          </a:p>
        </p:txBody>
      </p:sp>
      <p:pic>
        <p:nvPicPr>
          <p:cNvPr id="1027" name="Picture 3" descr="C:\Users\User\Desktop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786322"/>
            <a:ext cx="2466975" cy="18478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1028" name="Picture 4" descr="C:\Users\User\Desktop\images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4786322"/>
            <a:ext cx="2571748" cy="18573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1029" name="Picture 5" descr="C:\Users\User\Desktop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4786322"/>
            <a:ext cx="2571768" cy="18573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rmAutofit fontScale="90000"/>
          </a:bodyPr>
          <a:lstStyle/>
          <a:p>
            <a:pPr algn="ctr"/>
            <a:br>
              <a:rPr lang="ru-RU" dirty="0"/>
            </a:b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0"/>
            <a:ext cx="8286840" cy="1285860"/>
          </a:xfrm>
        </p:spPr>
        <p:txBody>
          <a:bodyPr>
            <a:noAutofit/>
          </a:bodyPr>
          <a:lstStyle/>
          <a:p>
            <a:pPr marL="90488" indent="-90488" algn="just"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marL="90488" indent="-90488" algn="ctr">
              <a:buNone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Требования к технологическим условиям, обеспечивающим</a:t>
            </a:r>
            <a:b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производство безопасного и качественного питания для</a:t>
            </a:r>
            <a:b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общеобразовательных организаций </a:t>
            </a:r>
          </a:p>
        </p:txBody>
      </p:sp>
      <p:pic>
        <p:nvPicPr>
          <p:cNvPr id="2051" name="Picture 3" descr="C:\Users\User\Desktop\Без назва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429132"/>
            <a:ext cx="3000396" cy="19573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2052" name="Picture 4" descr="C:\Users\User\Desktop\Без названия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4500570"/>
            <a:ext cx="2962279" cy="19145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2050" name="Picture 2" descr="C:\Users\User\Desktop\images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3357562"/>
            <a:ext cx="2928958" cy="18788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7" name="Прямоугольник 6"/>
          <p:cNvSpPr/>
          <p:nvPr/>
        </p:nvSpPr>
        <p:spPr>
          <a:xfrm>
            <a:off x="1000100" y="1428736"/>
            <a:ext cx="7715304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488" indent="-90488" algn="just"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      Питание обучающихся может осуществляться в помещениях, находящихся в основном</a:t>
            </a:r>
            <a:br>
              <a:rPr lang="ru-RU" sz="1500" dirty="0">
                <a:latin typeface="Times New Roman" pitchFamily="18" charset="0"/>
                <a:cs typeface="Times New Roman" pitchFamily="18" charset="0"/>
              </a:rPr>
            </a:b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здании общеобразовательной организации, пристроенных к зданию, или в отдельно стоящем здании. </a:t>
            </a:r>
          </a:p>
          <a:p>
            <a:pPr marL="90488" indent="-90488" algn="just"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      В столовых работающих на продовольственном сырье и (или) полуфабрикатах, должны быть предусмотрены объемно-планировочные решения, набор помещений и оборудование, позволяющие осуществлять приготовление безопасной, с максимальным сохранением пищевой ценности, кулинарной продукции и ее реализацию.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3643339"/>
          </a:xfrm>
        </p:spPr>
        <p:txBody>
          <a:bodyPr>
            <a:normAutofit/>
          </a:bodyPr>
          <a:lstStyle/>
          <a:p>
            <a:pPr algn="just">
              <a:buNone/>
            </a:pP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14414" y="285728"/>
            <a:ext cx="7500990" cy="689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Планировка производственных помещений, их конструкция, размещение и размер должны обеспечивать:</a:t>
            </a:r>
          </a:p>
          <a:p>
            <a:pPr algn="ctr"/>
            <a:endParaRPr lang="ru-RU" sz="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defTabSz="449263">
              <a:buFont typeface="Wingdings" pitchFamily="2" charset="2"/>
              <a:buChar char="Ø"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 возможность осуществления поточности технологических операций, исключающей встречные или перекрестные потоки продовольственного сырья и пищевой продукции, загрязненного и чистого инвентаря, посуды;</a:t>
            </a:r>
          </a:p>
          <a:p>
            <a:pPr algn="just" defTabSz="449263">
              <a:buFont typeface="Wingdings" pitchFamily="2" charset="2"/>
              <a:buChar char="Ø"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 предупреждение или минимизацию загрязнения воздуха, используемого в процессе производства пищевой продукции;</a:t>
            </a:r>
          </a:p>
          <a:p>
            <a:pPr algn="just" defTabSz="449263">
              <a:buFont typeface="Wingdings" pitchFamily="2" charset="2"/>
              <a:buChar char="Ø"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 защиту от проникновения в производственные помещения животных, в том числе грызунов, и насекомых;</a:t>
            </a:r>
          </a:p>
          <a:p>
            <a:pPr algn="just" defTabSz="449263">
              <a:buFont typeface="Wingdings" pitchFamily="2" charset="2"/>
              <a:buChar char="Ø"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 возможность осуществления необходимого технического обслуживания и текущего ремонта технологического оборудования, уборки, мойки, дезинфекции, дезинсекции и дератизации производственных помещений;</a:t>
            </a:r>
          </a:p>
          <a:p>
            <a:pPr algn="just" defTabSz="449263"/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-   необходимое пространство для осуществления технологических операций;</a:t>
            </a:r>
          </a:p>
          <a:p>
            <a:pPr algn="just" defTabSz="449263"/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-  защиту от скопления грязи, осыпания частиц в производимую пищевую продукцию, образования конденсата, плесени на поверхностях производственных помещений;</a:t>
            </a:r>
          </a:p>
          <a:p>
            <a:pPr algn="just" defTabSz="449263"/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-  условия для хранения продовольственного сырья, материалов упаковки и пищевой продукции.</a:t>
            </a:r>
          </a:p>
          <a:p>
            <a:pPr algn="just" defTabSz="449263"/>
            <a:r>
              <a:rPr lang="ru-RU" sz="1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Школьные пищеблоки должны быть оборудованы исправными системами холодного и горячего водоснабжения, водоотведения, теплоснабжения, вентиляции и освещения.       Пищеблок не имеющий цехового деления, работающих с полуфабрикатами, работа с использованием сырья не допускается. </a:t>
            </a:r>
          </a:p>
          <a:p>
            <a:pPr algn="just" defTabSz="449263"/>
            <a:br>
              <a:rPr lang="ru-RU" sz="15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/>
              <a:t> </a:t>
            </a:r>
            <a:br>
              <a:rPr lang="ru-RU" sz="1500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500042"/>
            <a:ext cx="7686700" cy="5626121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80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Требования к обеспечению санитарно-эпидемиологического режима</a:t>
            </a:r>
          </a:p>
          <a:p>
            <a:pPr marL="179388" indent="0" algn="just">
              <a:buFont typeface="Wingdings" pitchFamily="2" charset="2"/>
              <a:buChar char="Ø"/>
            </a:pP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 санитарное состояние и содержание производственных помещений должны</a:t>
            </a:r>
            <a:br>
              <a:rPr lang="ru-RU" sz="6000" dirty="0">
                <a:latin typeface="Times New Roman" pitchFamily="18" charset="0"/>
                <a:cs typeface="Times New Roman" pitchFamily="18" charset="0"/>
              </a:rPr>
            </a:b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  соответствовать требованиям </a:t>
            </a:r>
            <a:r>
              <a:rPr lang="ru-RU" sz="6000" dirty="0" err="1">
                <a:latin typeface="Times New Roman" pitchFamily="18" charset="0"/>
                <a:cs typeface="Times New Roman" pitchFamily="18" charset="0"/>
              </a:rPr>
              <a:t>СанПиН</a:t>
            </a: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 2.3/2.4.3590-20. В производственных цехах ежедневно проводится влажная уборка с применением моющих и дезинфицирующих средств, эффективных в отношении вирусов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  <a:p>
            <a:pPr marL="179388" indent="0" algn="just">
              <a:buFont typeface="Wingdings" pitchFamily="2" charset="2"/>
              <a:buChar char="Ø"/>
            </a:pP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 санитарная обработка технологического оборудования, производственных столов, инвентаря проводится по мере его загрязнения и по окончании работы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  <a:p>
            <a:pPr marL="179388" indent="0" algn="just">
              <a:buFont typeface="Wingdings" pitchFamily="2" charset="2"/>
              <a:buChar char="Ø"/>
            </a:pP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 производственные столы в конце работы тщательно моются с применением моющих и</a:t>
            </a:r>
            <a:br>
              <a:rPr lang="ru-RU" sz="6000" dirty="0">
                <a:latin typeface="Times New Roman" pitchFamily="18" charset="0"/>
                <a:cs typeface="Times New Roman" pitchFamily="18" charset="0"/>
              </a:rPr>
            </a:b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дезинфицирующих средств, промываются горячей водой при температуре +40/+50 °С и насухо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вытираются сухой чистой тканью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  <a:p>
            <a:pPr marL="179388" indent="0" algn="just">
              <a:buFont typeface="Wingdings" pitchFamily="2" charset="2"/>
              <a:buChar char="Ø"/>
            </a:pP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 столы промываются горячей водой с мылом до и после каждого приема пищи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  <a:p>
            <a:pPr marL="179388" indent="0" algn="just">
              <a:buFont typeface="Wingdings" pitchFamily="2" charset="2"/>
              <a:buChar char="Ø"/>
            </a:pP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 еженедельно с применением моющих и дезинфицирующих средств должно проводиться мытье стен, осветительной арматуры, очистка стекол от пыли и копоти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  <a:p>
            <a:pPr marL="179388" indent="0" algn="just">
              <a:buFont typeface="Wingdings" pitchFamily="2" charset="2"/>
              <a:buChar char="Ø"/>
            </a:pP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 генеральная уборка всех помещений и оборудования проводится один раз в месяц с</a:t>
            </a:r>
            <a:br>
              <a:rPr lang="ru-RU" sz="6000" dirty="0">
                <a:latin typeface="Times New Roman" pitchFamily="18" charset="0"/>
                <a:cs typeface="Times New Roman" pitchFamily="18" charset="0"/>
              </a:rPr>
            </a:b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применением моющих и дезинфицирующих средств. Окна снаружи и изнутри моются по мере загрязнения, но не реже 2 раз в год (весной и осенью)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  <a:p>
            <a:pPr marL="179388" indent="0" algn="just">
              <a:buFont typeface="Wingdings" pitchFamily="2" charset="2"/>
              <a:buChar char="Ø"/>
            </a:pP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 в производственных цехах пищевые отходы собирают в специальную</a:t>
            </a:r>
            <a:br>
              <a:rPr lang="ru-RU" sz="6000" dirty="0">
                <a:latin typeface="Times New Roman" pitchFamily="18" charset="0"/>
                <a:cs typeface="Times New Roman" pitchFamily="18" charset="0"/>
              </a:rPr>
            </a:b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промаркированную тару с крышками (бак, ведра). Емкости заполняют не более 2/3 объёма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  <a:p>
            <a:pPr marL="179388" indent="0" algn="just">
              <a:buFont typeface="Wingdings" pitchFamily="2" charset="2"/>
              <a:buChar char="Ø"/>
            </a:pP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 для мытья столовой посуды ручным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способом необходимо предусмотреть </a:t>
            </a:r>
            <a:r>
              <a:rPr lang="ru-RU" sz="6000" dirty="0" err="1">
                <a:latin typeface="Times New Roman" pitchFamily="18" charset="0"/>
                <a:cs typeface="Times New Roman" pitchFamily="18" charset="0"/>
              </a:rPr>
              <a:t>трехсекционные</a:t>
            </a: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 ванны для столовой посуды, двухсекционные - для стеклянной посуды и столовых приборов, всего 5 производственных ванн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  <a:p>
            <a:pPr marL="179388" indent="0" algn="just">
              <a:buFont typeface="Wingdings" pitchFamily="2" charset="2"/>
              <a:buChar char="Ø"/>
            </a:pP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 соблюдение требований к режиму обработки столовой и кухонной посуды,</a:t>
            </a:r>
            <a:br>
              <a:rPr lang="ru-RU" sz="6000" dirty="0">
                <a:latin typeface="Times New Roman" pitchFamily="18" charset="0"/>
                <a:cs typeface="Times New Roman" pitchFamily="18" charset="0"/>
              </a:rPr>
            </a:b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инвентаря и оборотной тары. </a:t>
            </a:r>
          </a:p>
          <a:p>
            <a:pPr indent="17463" algn="just">
              <a:buNone/>
            </a:pP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      В общеобразовательных организациях проводят профилактическую и текущую дезинфекцию, дезинсекцию, дератизацию. </a:t>
            </a:r>
          </a:p>
          <a:p>
            <a:pPr indent="17463" algn="just">
              <a:buNone/>
            </a:pPr>
            <a:br>
              <a:rPr lang="ru-RU" sz="6000" dirty="0">
                <a:latin typeface="Times New Roman" pitchFamily="18" charset="0"/>
                <a:cs typeface="Times New Roman" pitchFamily="18" charset="0"/>
              </a:rPr>
            </a:b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600" dirty="0">
                <a:latin typeface="Times New Roman" pitchFamily="18" charset="0"/>
                <a:cs typeface="Times New Roman" pitchFamily="18" charset="0"/>
              </a:rPr>
            </a:br>
            <a:endParaRPr lang="ru-RU" sz="4600" dirty="0">
              <a:latin typeface="Times New Roman" pitchFamily="18" charset="0"/>
              <a:cs typeface="Times New Roman" pitchFamily="18" charset="0"/>
            </a:endParaRPr>
          </a:p>
          <a:p>
            <a:pPr indent="17463" algn="just">
              <a:buNone/>
            </a:pPr>
            <a:br>
              <a:rPr lang="ru-RU" sz="4600" dirty="0">
                <a:latin typeface="Times New Roman" pitchFamily="18" charset="0"/>
                <a:cs typeface="Times New Roman" pitchFamily="18" charset="0"/>
              </a:rPr>
            </a:br>
            <a:endParaRPr lang="en-US" sz="4600" dirty="0">
              <a:latin typeface="Times New Roman" pitchFamily="18" charset="0"/>
              <a:cs typeface="Times New Roman" pitchFamily="18" charset="0"/>
            </a:endParaRPr>
          </a:p>
          <a:p>
            <a:pPr indent="17463" algn="just">
              <a:buNone/>
            </a:pPr>
            <a:endParaRPr lang="en-US" sz="46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br>
              <a:rPr lang="ru-RU" sz="1500" dirty="0">
                <a:latin typeface="Times New Roman" pitchFamily="18" charset="0"/>
                <a:cs typeface="Times New Roman" pitchFamily="18" charset="0"/>
              </a:rPr>
            </a:b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500" dirty="0">
                <a:latin typeface="Times New Roman" pitchFamily="18" charset="0"/>
                <a:cs typeface="Times New Roman" pitchFamily="18" charset="0"/>
              </a:rPr>
            </a:b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600" dirty="0"/>
            </a:b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000100" y="1285860"/>
            <a:ext cx="7933588" cy="4962540"/>
          </a:xfrm>
        </p:spPr>
        <p:txBody>
          <a:bodyPr>
            <a:noAutofit/>
          </a:bodyPr>
          <a:lstStyle/>
          <a:p>
            <a:pPr marL="282575" indent="-12700" algn="just"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     Прием продовольственного сырья и пищевых продуктов в пищеблоки</a:t>
            </a:r>
            <a:br>
              <a:rPr lang="ru-RU" sz="1500" dirty="0">
                <a:latin typeface="Times New Roman" pitchFamily="18" charset="0"/>
                <a:cs typeface="Times New Roman" pitchFamily="18" charset="0"/>
              </a:rPr>
            </a:b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общеобразовательных учреждений должен осуществляться при наличии документов,</a:t>
            </a:r>
            <a:br>
              <a:rPr lang="ru-RU" sz="1500" dirty="0">
                <a:latin typeface="Times New Roman" pitchFamily="18" charset="0"/>
                <a:cs typeface="Times New Roman" pitchFamily="18" charset="0"/>
              </a:rPr>
            </a:b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подтверждающих происхождение, качество и безопасность продукции, а также принадлежность к определенной партии пищевых продуктов (документов ветеринарно-санитарной экспертизы, документов изготовителя, поставщика пищевых продуктов, подтверждающих их происхождение, сертификата о соответствии, декларации о соответствии, свидетельства о государственной регистрации). </a:t>
            </a:r>
          </a:p>
          <a:p>
            <a:pPr marL="282575" indent="-12700" algn="just"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      При хранении продовольственного сырья и пищевой продукции необходимо учитывать следующие требования:</a:t>
            </a:r>
          </a:p>
          <a:p>
            <a:pPr marL="282575" indent="-12700" algn="just">
              <a:buFont typeface="Wingdings" pitchFamily="2" charset="2"/>
              <a:buChar char="Ø"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продовольственное сырье, полуфабрикаты и готовые продукты хранят в отдельных</a:t>
            </a:r>
            <a:br>
              <a:rPr lang="ru-RU" sz="1500" dirty="0">
                <a:latin typeface="Times New Roman" pitchFamily="18" charset="0"/>
                <a:cs typeface="Times New Roman" pitchFamily="18" charset="0"/>
              </a:rPr>
            </a:b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помещениях, холодильных камерах в соответствии с маркировкой по товарным группам</a:t>
            </a:r>
            <a:br>
              <a:rPr lang="ru-RU" sz="1500" dirty="0">
                <a:latin typeface="Times New Roman" pitchFamily="18" charset="0"/>
                <a:cs typeface="Times New Roman" pitchFamily="18" charset="0"/>
              </a:rPr>
            </a:b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продуктов с учетом указанных на маркировочных ярлыках режимов хранения;</a:t>
            </a:r>
          </a:p>
          <a:p>
            <a:pPr marL="269875" indent="0" algn="just">
              <a:buNone/>
            </a:pP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42976" y="214290"/>
            <a:ext cx="735811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Требования к приемке, хранению и срокам реализации продовольственного</a:t>
            </a:r>
            <a:b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сырья, пищевых продуктов 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User\Desktop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4500570"/>
            <a:ext cx="3500462" cy="207170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7" name="Picture 3" descr="C:\Users\User\Desktop\images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4500570"/>
            <a:ext cx="3429024" cy="20716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84401" y="692696"/>
            <a:ext cx="7975198" cy="524034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      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Горячее питание детей во время пребывания в школе является одним из важнейших условий поддержания их здоровья и способностей к эффективному обучению. Хорошая организация школьного питания ведет к улучшению показателей уровня здоровья населения, и в первую очередь детей, учитывая, что в школе они проводят большую часть своего времени. Поэтому питание является одним из важных факторов определяющих здоровье подрастающего поколения.</a:t>
            </a:r>
          </a:p>
          <a:p>
            <a:endParaRPr lang="ru-RU" dirty="0"/>
          </a:p>
        </p:txBody>
      </p:sp>
      <p:pic>
        <p:nvPicPr>
          <p:cNvPr id="1027" name="Picture 3" descr="C:\Users\User\Desktop\628c573dce82a03388031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2786058"/>
            <a:ext cx="2980066" cy="189070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1029" name="Picture 5" descr="C:\Users\User\Desktop\1672892544_pro-dachnikov-com-p-obedennii-zal-v-shkole-foto-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2928934"/>
            <a:ext cx="3000396" cy="18669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1026" name="Picture 2" descr="C:\Users\User\Desktop\d7b20fefbec4fc8ab6dedb07a71248cb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4429132"/>
            <a:ext cx="2857520" cy="19427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500042"/>
            <a:ext cx="7500990" cy="5748358"/>
          </a:xfrm>
        </p:spPr>
        <p:txBody>
          <a:bodyPr>
            <a:normAutofit fontScale="47500" lnSpcReduction="20000"/>
          </a:bodyPr>
          <a:lstStyle/>
          <a:p>
            <a:pPr marL="90488" indent="269875" algn="just"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скоропортящиеся и (или) особо скоропортящиеся продукты хранят в таре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поставщика в холодильных камерах (холодильных шкафах) с учетом установленных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изготовителем режимов и сроков хранения;</a:t>
            </a:r>
          </a:p>
          <a:p>
            <a:pPr marL="90488" indent="269875" algn="just"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продовольственное сырье и пищевые продукты хранят в таре производителя, при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необходимости перекладывают в чистую, промаркированную, в соответствии с видом продукта, производственную тару и хранят на стеллажах и (или) подтоварниках;</a:t>
            </a:r>
          </a:p>
          <a:p>
            <a:pPr marL="90488" indent="269875" algn="just"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продукты, имеющие специфический запах (специи, сельдь), хранят отдельно от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продуктов, воспринимающих запахи (масло сливочное, сыр, чай, сахар, соль и другие);</a:t>
            </a:r>
          </a:p>
          <a:p>
            <a:pPr marL="90488" indent="269875" algn="just"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яйцо хранят в отдельно выделенном месте в сухом помещении или холодильниках,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в коробах на подтоварниках или в кассетах на отдельных полках, стеллажах.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179388" indent="-96838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Ежедневно на этапе хранения продовольственного сырья и пищевой продукции,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необходимо осуществлять производственный контроль за соблюдением сроков хранения продукции; условий хранения продукции; правил товарного соседства; температурно – влажностного режима хранения; использования маркированной тары и инвентаря. </a:t>
            </a:r>
            <a:endParaRPr lang="ru-RU" dirty="0"/>
          </a:p>
        </p:txBody>
      </p:sp>
      <p:pic>
        <p:nvPicPr>
          <p:cNvPr id="2" name="Picture 2" descr="C:\Users\User\Desktop\Без назва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4572008"/>
            <a:ext cx="3357586" cy="20097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4" name="Picture 3" descr="C:\Users\User\Desktop\images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4572008"/>
            <a:ext cx="3286148" cy="200024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58214" y="4983480"/>
            <a:ext cx="328586" cy="802974"/>
          </a:xfrm>
        </p:spPr>
        <p:txBody>
          <a:bodyPr>
            <a:normAutofit fontScale="90000"/>
          </a:bodyPr>
          <a:lstStyle/>
          <a:p>
            <a:br>
              <a:rPr lang="ru-RU" sz="2200" b="1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-214338"/>
            <a:ext cx="8001056" cy="4357719"/>
          </a:xfrm>
        </p:spPr>
        <p:txBody>
          <a:bodyPr>
            <a:normAutofit fontScale="25000" lnSpcReduction="20000"/>
          </a:bodyPr>
          <a:lstStyle/>
          <a:p>
            <a:pPr algn="just">
              <a:buNone/>
            </a:pP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            </a:t>
            </a:r>
          </a:p>
          <a:p>
            <a:pPr algn="just">
              <a:buNone/>
            </a:pP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          </a:t>
            </a:r>
          </a:p>
          <a:p>
            <a:pPr algn="just">
              <a:buNone/>
            </a:pP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            Результаты входного контроля качества и безопасности продовольственного сырья и</a:t>
            </a:r>
            <a:br>
              <a:rPr lang="ru-RU" sz="6000" dirty="0">
                <a:latin typeface="Times New Roman" pitchFamily="18" charset="0"/>
                <a:cs typeface="Times New Roman" pitchFamily="18" charset="0"/>
              </a:rPr>
            </a:b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пищевых продуктов регистрируются в журнале бракеража скоропортящихся пищевых продуктов, поступающих на пищеблок общеобразовательной организации, который хранится в течение года, в соответствии с формой (приложение 5 к </a:t>
            </a:r>
            <a:r>
              <a:rPr lang="ru-RU" sz="6000" dirty="0" err="1">
                <a:latin typeface="Times New Roman" pitchFamily="18" charset="0"/>
                <a:cs typeface="Times New Roman" pitchFamily="18" charset="0"/>
              </a:rPr>
              <a:t>СанПиН</a:t>
            </a: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 3590-20). При выявлении нарушений требований по качеству и количеству пищевой продукции ответственное лицо за приемку сообщает руководителю общеобразовательной организации, что продукция не подлежит приему, составляется акт, продукция возвращается поставщику.</a:t>
            </a:r>
          </a:p>
          <a:p>
            <a:pPr algn="just">
              <a:buNone/>
            </a:pPr>
            <a:endParaRPr lang="ru-RU" sz="6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            В целях контроля за риском возникновения условий для размножения патогенных</a:t>
            </a:r>
            <a:br>
              <a:rPr lang="ru-RU" sz="6000" dirty="0">
                <a:latin typeface="Times New Roman" pitchFamily="18" charset="0"/>
                <a:cs typeface="Times New Roman" pitchFamily="18" charset="0"/>
              </a:rPr>
            </a:b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микроорганизмов необходимо вести ежедневную регистрацию показателей температурного</a:t>
            </a:r>
            <a:br>
              <a:rPr lang="ru-RU" sz="6000" dirty="0">
                <a:latin typeface="Times New Roman" pitchFamily="18" charset="0"/>
                <a:cs typeface="Times New Roman" pitchFamily="18" charset="0"/>
              </a:rPr>
            </a:b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режима хранения пищевой продукции в холодильном оборудовании и складских помещениях на бумажном и (или) электронном носителях и влажности - в складских помещениях (рекомендуемые образцы «Журнал учета температурного режима в холодильном оборудовании» (приложение 2 к </a:t>
            </a:r>
            <a:r>
              <a:rPr lang="ru-RU" sz="6000" dirty="0" err="1">
                <a:latin typeface="Times New Roman" pitchFamily="18" charset="0"/>
                <a:cs typeface="Times New Roman" pitchFamily="18" charset="0"/>
              </a:rPr>
              <a:t>СанПиН</a:t>
            </a: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 3590-20), «Журнал учета температуры и влажности в складских помещениях» (приложение 3 к </a:t>
            </a:r>
            <a:r>
              <a:rPr lang="ru-RU" sz="6000" dirty="0" err="1">
                <a:latin typeface="Times New Roman" pitchFamily="18" charset="0"/>
                <a:cs typeface="Times New Roman" pitchFamily="18" charset="0"/>
              </a:rPr>
              <a:t>СанПиН</a:t>
            </a: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 3590-20).</a:t>
            </a:r>
          </a:p>
          <a:p>
            <a:pPr algn="just">
              <a:buNone/>
            </a:pP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800" dirty="0">
                <a:latin typeface="Times New Roman" pitchFamily="18" charset="0"/>
                <a:cs typeface="Times New Roman" pitchFamily="18" charset="0"/>
              </a:rPr>
            </a:b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endParaRPr lang="ru-RU" sz="27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br>
              <a:rPr lang="ru-RU" sz="1600" dirty="0"/>
            </a:br>
            <a:br>
              <a:rPr lang="ru-RU" sz="1500" dirty="0"/>
            </a:br>
            <a:endParaRPr lang="ru-RU" sz="1500" dirty="0"/>
          </a:p>
          <a:p>
            <a:pPr algn="just">
              <a:buNone/>
            </a:pPr>
            <a:endParaRPr lang="ru-RU" sz="1500" dirty="0"/>
          </a:p>
          <a:p>
            <a:pPr algn="just">
              <a:buNone/>
            </a:pPr>
            <a:endParaRPr lang="ru-RU" sz="1500" dirty="0"/>
          </a:p>
        </p:txBody>
      </p:sp>
      <p:pic>
        <p:nvPicPr>
          <p:cNvPr id="2050" name="Picture 2" descr="C:\Users\User\Desktop\images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3500438"/>
            <a:ext cx="1847850" cy="24288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2052" name="Picture 4" descr="C:\Users\User\Desktop\Без названия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3929066"/>
            <a:ext cx="1843088" cy="257176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2053" name="Picture 5" descr="C:\Users\User\Desktop\Без названия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3786190"/>
            <a:ext cx="1843088" cy="2500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02" y="3643314"/>
            <a:ext cx="1957390" cy="242889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715200" cy="92867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Требования к технологическому процессу приготовления блюд</a:t>
            </a:r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br>
              <a:rPr lang="ru-RU" b="1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1340768"/>
            <a:ext cx="7572428" cy="46600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>
              <a:buNone/>
              <a:tabLst>
                <a:tab pos="179388" algn="l"/>
              </a:tabLst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algn="just">
              <a:buNone/>
              <a:tabLst>
                <a:tab pos="179388" algn="l"/>
              </a:tabLst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     При производстве продукции школьного питания необходимо:</a:t>
            </a:r>
          </a:p>
          <a:p>
            <a:pPr algn="just">
              <a:buFont typeface="Wingdings" pitchFamily="2" charset="2"/>
              <a:buChar char="Ø"/>
              <a:tabLst>
                <a:tab pos="179388" algn="l"/>
              </a:tabLst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строго соблюдать технологический и санитарный режимы при производстве каждой партии блюд, кулинарных и булочных изделий, напитков;</a:t>
            </a:r>
          </a:p>
          <a:p>
            <a:pPr algn="just">
              <a:buFont typeface="Wingdings" pitchFamily="2" charset="2"/>
              <a:buChar char="Ø"/>
              <a:tabLst>
                <a:tab pos="179388" algn="l"/>
              </a:tabLst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использовать приемы механической и кулинарной обработки пищевых продуктов,</a:t>
            </a:r>
            <a:br>
              <a:rPr lang="ru-RU" sz="1500" dirty="0">
                <a:latin typeface="Times New Roman" pitchFamily="18" charset="0"/>
                <a:cs typeface="Times New Roman" pitchFamily="18" charset="0"/>
              </a:rPr>
            </a:b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сохраняющие пищевую ценность;</a:t>
            </a:r>
          </a:p>
          <a:p>
            <a:pPr algn="just">
              <a:buFont typeface="Wingdings" pitchFamily="2" charset="2"/>
              <a:buChar char="Ø"/>
              <a:tabLst>
                <a:tab pos="179388" algn="l"/>
              </a:tabLst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продукцию изготавливать партиями и в таком количестве, чтобы ее реализация</a:t>
            </a:r>
            <a:br>
              <a:rPr lang="ru-RU" sz="1500" dirty="0">
                <a:latin typeface="Times New Roman" pitchFamily="18" charset="0"/>
                <a:cs typeface="Times New Roman" pitchFamily="18" charset="0"/>
              </a:rPr>
            </a:b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осуществлялась в сроки, установленные техническими нормативами и действующими санитарно-эпидемиологическими правилами;</a:t>
            </a:r>
          </a:p>
          <a:p>
            <a:pPr algn="just">
              <a:buFont typeface="Wingdings" pitchFamily="2" charset="2"/>
              <a:buChar char="Ø"/>
              <a:tabLst>
                <a:tab pos="179388" algn="l"/>
              </a:tabLst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при реализации готовой продукции соблюдать температуру подачи блюд.</a:t>
            </a:r>
          </a:p>
          <a:p>
            <a:pPr algn="just">
              <a:buNone/>
              <a:tabLst>
                <a:tab pos="179388" algn="l"/>
              </a:tabLst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     В общеобразовательной организации создается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бракеражная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комиссия, в состав которой входят представители организации питания, общеобразовательной организации, медицинский работник.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Бракеражной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комиссией в обязательном порядке проводится бракераж каждого приготовленного блюда с занесением результатов его приготовления в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бракеражный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журнал готовых блюд. Отпуск готовой продукции обучающимся разрешается только после решения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бракеражной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комиссии. </a:t>
            </a:r>
          </a:p>
          <a:p>
            <a:pPr algn="just">
              <a:buNone/>
              <a:tabLst>
                <a:tab pos="179388" algn="l"/>
              </a:tabLst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     </a:t>
            </a:r>
            <a:br>
              <a:rPr lang="ru-RU" sz="1500" dirty="0">
                <a:latin typeface="Times New Roman" pitchFamily="18" charset="0"/>
                <a:cs typeface="Times New Roman" pitchFamily="18" charset="0"/>
              </a:rPr>
            </a:b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78407" y="188640"/>
            <a:ext cx="7530060" cy="221457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Здоровое и правильное питание школьника – залог здоровья на весь учебный год</a:t>
            </a:r>
            <a:endParaRPr lang="ru-RU" sz="4000" dirty="0"/>
          </a:p>
        </p:txBody>
      </p:sp>
      <p:pic>
        <p:nvPicPr>
          <p:cNvPr id="3074" name="Picture 2" descr="C:\Users\User\Desktop\images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624" y="4707208"/>
            <a:ext cx="3000396" cy="196215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</p:pic>
      <p:pic>
        <p:nvPicPr>
          <p:cNvPr id="3075" name="Picture 3" descr="C:\Users\User\Desktop\images (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1880" y="2583114"/>
            <a:ext cx="3000395" cy="1871669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</p:pic>
      <p:pic>
        <p:nvPicPr>
          <p:cNvPr id="3076" name="Picture 4" descr="C:\Users\User\Desktop\images (5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0152" y="4707208"/>
            <a:ext cx="3000396" cy="1928826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A41B1EC-5E0A-461B-BB76-7A59E07B25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0608" y="-85700"/>
            <a:ext cx="10544100" cy="70294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000240"/>
            <a:ext cx="8329642" cy="4125923"/>
          </a:xfrm>
        </p:spPr>
        <p:txBody>
          <a:bodyPr/>
          <a:lstStyle/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             </a:t>
            </a:r>
          </a:p>
          <a:p>
            <a:pPr>
              <a:buNone/>
            </a:pPr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428604"/>
            <a:ext cx="764386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br>
              <a:rPr lang="ru-RU" dirty="0"/>
            </a:br>
            <a:endParaRPr lang="ru-RU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4028458" cy="1725602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Сбалансированность питания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2500306"/>
            <a:ext cx="8003232" cy="3625857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             Ассортимент продуктов, входящих в рационы питания обучающихся, должен быть разнообразным, а сам рацион сбалансированным по основным пищевым веществам и отвечать основным принципа здорового питания. В меню школьников обязательно должны входить не только белки, жиры и углеводы, но и незаменимые аминокислоты, витамины некоторые жирные кислоты, минералы и микроэлементы. Соответствие между белками, жирами и углеводами должно быть 1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:1:4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br>
              <a:rPr lang="ru-RU" dirty="0"/>
            </a:br>
            <a:endParaRPr lang="en-US" sz="23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357694"/>
            <a:ext cx="3071834" cy="194310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2051" name="Picture 3" descr="C:\Users\User\Desktop\images 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4357694"/>
            <a:ext cx="3143272" cy="19573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2052" name="Picture 4" descr="C:\Users\User\Desktop\images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500042"/>
            <a:ext cx="3143272" cy="20002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42918"/>
            <a:ext cx="8075240" cy="42862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Калорийность рациона школьника должна быть следующей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esktop\инфогр87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572000" y="1434956"/>
            <a:ext cx="4282955" cy="325788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41266" y="1434956"/>
            <a:ext cx="3214710" cy="35548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t">
              <a:buFont typeface="Wingdings" pitchFamily="2" charset="2"/>
              <a:buChar char="Ø"/>
            </a:pP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 2000–2400 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pPr fontAlgn="t"/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килокалорий в сутки –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pPr fontAlgn="t"/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должен потреблять 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школьник младших классов  (7-10 лет)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pPr fontAlgn="t"/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fontAlgn="t">
              <a:buFont typeface="Wingdings" pitchFamily="2" charset="2"/>
              <a:buChar char="Ø"/>
            </a:pP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 2600–3000 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pPr fontAlgn="t"/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килокалорий в сутки –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pPr fontAlgn="t"/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должен потреблять 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школьник старших классов (11-18 лет)</a:t>
            </a:r>
          </a:p>
          <a:p>
            <a:pPr fontAlgn="t"/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Если ребёнок дополнительно занимается спортом (без учёта уроков физкультуры в школе), то дополнительно он должен потреблять 300–500 килокалорий в сутки.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354229" y="5157192"/>
            <a:ext cx="5500726" cy="12464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      Калорийность рассчитывается примерно так: завтрак – 25 процентов калорий, на обед должно приходиться 35, на полдник 15 и на ужин 25. Рацион младшего школьника делится на 5 приёмов пищи в день, то есть получается 2 завтрака – один дома, другой в школе.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729666" cy="1214422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рационе питания школьника обязательно должны </a:t>
            </a:r>
            <a:b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присутствовать основные группы продуктов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214421"/>
            <a:ext cx="8352928" cy="571505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Мясо и мясопродукты, рыбу и рыбопродукты, молоко и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молочные</a:t>
            </a:r>
            <a:br>
              <a:rPr lang="ru-RU" sz="1500" dirty="0">
                <a:latin typeface="Times New Roman" pitchFamily="18" charset="0"/>
                <a:cs typeface="Times New Roman" pitchFamily="18" charset="0"/>
              </a:rPr>
            </a:b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продукты, яйца, масло сливочное, масло растительное, овощи и фрукты, хлеб и хлебобулочные изделия, крупы, макаронные изделия и бобовые, сахар и кондитерские изделия.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endParaRPr lang="ru-RU" sz="1400" dirty="0"/>
          </a:p>
        </p:txBody>
      </p:sp>
      <p:pic>
        <p:nvPicPr>
          <p:cNvPr id="1028" name="Picture 4" descr="C:\Users\User\Desktop\1670334002_kartinkin-net-p-bakaleya-kartinki-krasivo-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4214818"/>
            <a:ext cx="2571768" cy="221457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1029" name="Picture 5" descr="C:\Users\User\Desktop\1671814693_kartinkin-net-p-gorbusha-kartinki-krasivo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4286256"/>
            <a:ext cx="2571768" cy="21431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1030" name="Picture 6" descr="C:\Users\User\Desktop\1671742569_kartinkin-net-p-bulka-kartinka-oboi-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2571744"/>
            <a:ext cx="2357454" cy="21431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1027" name="Picture 3" descr="C:\Users\User\Desktop\1625315188_46-kartinkin-com-p-molochnie-produkti-yeda-krasivo-foto-6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4214818"/>
            <a:ext cx="2389412" cy="221457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1031" name="Picture 7" descr="C:\Users\User\Desktop\1671726315_kartinkin-net-p-kartinki-myasa-oboi-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40" y="2143116"/>
            <a:ext cx="2571768" cy="21431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1033" name="Picture 9" descr="C:\Users\User\Desktop\1670321997_kartinkin-net-p-uglevodi-kartinki-oboi-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7224" y="2571744"/>
            <a:ext cx="2571768" cy="21288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8003232" cy="1214422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Перечень продуктов для организации</a:t>
            </a:r>
            <a:b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питания обучающихся установленный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СанПиН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2.3/2.4.3590-20 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142984"/>
            <a:ext cx="7817522" cy="5429288"/>
          </a:xfrm>
        </p:spPr>
        <p:txBody>
          <a:bodyPr numCol="2">
            <a:normAutofit fontScale="47500" lnSpcReduction="20000"/>
          </a:bodyPr>
          <a:lstStyle/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1. Хлеб ржаной.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2. Хлеб пшеничный.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3. Мука пшеничная.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4. Крупы, бобовые.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5. Макаронные изделия.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6. Картофель.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7. Овощи (свежие, мороженые, консервированные), включая соленые и квашеные (не более 10% от общего количества овощей), в т.ч. томат-пюре, зелень.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8. Фрукты свежие.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9. Соки плодоовощные, напитки витаминизированные, в т.ч.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инстантные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10. Сухофрукты.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11. Мясо 1-й категории.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12. Субпродукты (печень, язык, сердце).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13. Птица (цыплята-бройлеры потрошеные - 1 кат).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14. Рыба (филе), в т.ч. филе слабо- или малосоленое.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15. Молоко.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16. Кисломолочная пищевая продукция.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17. Творог (5% - 9% м.д.ж.).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18. Сыр.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19. Сметана.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20. Масло сливочное.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21. Масло растительное.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22. Яйцо, шт..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23.Сахар (в том числе для приготовления блюд и напитков, в случае использования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пищевой продукции промышленного выпуска, содержащих сахар, выдача сахара должна быть уменьшена в зависимости от его содержания в используемом готовой пищевой продукции).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24. Кондитерские изделия в ограниченном количестве.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25. Чай.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26. Какао-порошок.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27. Кофейный напиток.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28. Дрожжи хлебопекарные.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29. Крахмал.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30. Соль пищевая поваренная йодированная.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31. Специи. </a:t>
            </a:r>
            <a:br>
              <a:rPr lang="ru-RU" dirty="0"/>
            </a:br>
            <a:endParaRPr lang="ru-RU" dirty="0"/>
          </a:p>
        </p:txBody>
      </p:sp>
      <p:pic>
        <p:nvPicPr>
          <p:cNvPr id="1027" name="Picture 3" descr="C:\Users\User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8144" y="4751538"/>
            <a:ext cx="2928958" cy="19269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6"/>
          <p:cNvSpPr>
            <a:spLocks noGrp="1"/>
          </p:cNvSpPr>
          <p:nvPr>
            <p:ph type="title"/>
          </p:nvPr>
        </p:nvSpPr>
        <p:spPr>
          <a:xfrm>
            <a:off x="503238" y="428604"/>
            <a:ext cx="8183562" cy="928693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46156" y="1142984"/>
            <a:ext cx="8183562" cy="5429288"/>
          </a:xfrm>
        </p:spPr>
        <p:txBody>
          <a:bodyPr numCol="2">
            <a:noAutofit/>
          </a:bodyPr>
          <a:lstStyle/>
          <a:p>
            <a:pPr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     1.  Пищевая продукция без маркировки и (или) с истекшими сроками годности и (или)</a:t>
            </a:r>
            <a:br>
              <a:rPr lang="ru-RU" sz="1500" dirty="0">
                <a:latin typeface="Times New Roman" pitchFamily="18" charset="0"/>
                <a:cs typeface="Times New Roman" pitchFamily="18" charset="0"/>
              </a:rPr>
            </a:b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признаками недоброкачественности.</a:t>
            </a:r>
            <a:br>
              <a:rPr lang="ru-RU" sz="1500" dirty="0">
                <a:latin typeface="Times New Roman" pitchFamily="18" charset="0"/>
                <a:cs typeface="Times New Roman" pitchFamily="18" charset="0"/>
              </a:rPr>
            </a:b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2.  Пищевая продукция, не соответствующая требованиям технических регламентов Таможенного союза.</a:t>
            </a:r>
            <a:br>
              <a:rPr lang="ru-RU" sz="1500" dirty="0">
                <a:latin typeface="Times New Roman" pitchFamily="18" charset="0"/>
                <a:cs typeface="Times New Roman" pitchFamily="18" charset="0"/>
              </a:rPr>
            </a:b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3.  Мясо сельскохозяйственных животных и птицы, рыба, не прошедшие ветеринарно-санитарную экспертизу.</a:t>
            </a:r>
            <a:br>
              <a:rPr lang="ru-RU" sz="1500" dirty="0">
                <a:latin typeface="Times New Roman" pitchFamily="18" charset="0"/>
                <a:cs typeface="Times New Roman" pitchFamily="18" charset="0"/>
              </a:rPr>
            </a:b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4.  Субпродукты, кроме говяжьих печени, языка, сердца.</a:t>
            </a:r>
            <a:br>
              <a:rPr lang="ru-RU" sz="1500" dirty="0">
                <a:latin typeface="Times New Roman" pitchFamily="18" charset="0"/>
                <a:cs typeface="Times New Roman" pitchFamily="18" charset="0"/>
              </a:rPr>
            </a:b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5.  Непотрошеная птица.</a:t>
            </a:r>
            <a:br>
              <a:rPr lang="ru-RU" sz="1500" dirty="0">
                <a:latin typeface="Times New Roman" pitchFamily="18" charset="0"/>
                <a:cs typeface="Times New Roman" pitchFamily="18" charset="0"/>
              </a:rPr>
            </a:b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6.  Мясо диких животных.</a:t>
            </a:r>
            <a:br>
              <a:rPr lang="ru-RU" sz="1500" dirty="0">
                <a:latin typeface="Times New Roman" pitchFamily="18" charset="0"/>
                <a:cs typeface="Times New Roman" pitchFamily="18" charset="0"/>
              </a:rPr>
            </a:b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7.  Яйца и мясо водоплавающих птиц.</a:t>
            </a:r>
            <a:br>
              <a:rPr lang="ru-RU" sz="1500" dirty="0">
                <a:latin typeface="Times New Roman" pitchFamily="18" charset="0"/>
                <a:cs typeface="Times New Roman" pitchFamily="18" charset="0"/>
              </a:rPr>
            </a:b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8.  Яйца с загрязненной и (или) поврежденной скорлупой, а также яйца из хозяйств,</a:t>
            </a:r>
            <a:br>
              <a:rPr lang="ru-RU" sz="1500" dirty="0">
                <a:latin typeface="Times New Roman" pitchFamily="18" charset="0"/>
                <a:cs typeface="Times New Roman" pitchFamily="18" charset="0"/>
              </a:rPr>
            </a:b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неблагополучных по сальмонеллезам.</a:t>
            </a:r>
            <a:br>
              <a:rPr lang="ru-RU" sz="1500" dirty="0">
                <a:latin typeface="Times New Roman" pitchFamily="18" charset="0"/>
                <a:cs typeface="Times New Roman" pitchFamily="18" charset="0"/>
              </a:rPr>
            </a:b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9.  Консервы с нарушением герметичности банок,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бомбажные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, "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хлопуши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", банки с</a:t>
            </a:r>
            <a:br>
              <a:rPr lang="ru-RU" sz="1500" dirty="0">
                <a:latin typeface="Times New Roman" pitchFamily="18" charset="0"/>
                <a:cs typeface="Times New Roman" pitchFamily="18" charset="0"/>
              </a:rPr>
            </a:b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ржавчиной, деформированные.</a:t>
            </a:r>
          </a:p>
          <a:p>
            <a:pPr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>
              <a:buNone/>
            </a:pPr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    10.  Крупа, мука, сухофрукты, загрязненные различными примесями или зараженные</a:t>
            </a:r>
            <a:br>
              <a:rPr lang="ru-RU" sz="1500" dirty="0">
                <a:latin typeface="Times New Roman" pitchFamily="18" charset="0"/>
                <a:cs typeface="Times New Roman" pitchFamily="18" charset="0"/>
              </a:rPr>
            </a:b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амбарными вредителями.</a:t>
            </a:r>
          </a:p>
          <a:p>
            <a:pPr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     11.  Пищевая продукция домашнего (не промышленного) изготовления.</a:t>
            </a:r>
            <a:br>
              <a:rPr lang="ru-RU" sz="1500" dirty="0">
                <a:latin typeface="Times New Roman" pitchFamily="18" charset="0"/>
                <a:cs typeface="Times New Roman" pitchFamily="18" charset="0"/>
              </a:rPr>
            </a:b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12.  Кремовые кондитерские изделия (пирожные и торты).</a:t>
            </a:r>
            <a:br>
              <a:rPr lang="ru-RU" sz="1500" dirty="0">
                <a:latin typeface="Times New Roman" pitchFamily="18" charset="0"/>
                <a:cs typeface="Times New Roman" pitchFamily="18" charset="0"/>
              </a:rPr>
            </a:b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13. Зельцы, изделия из мясной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обрези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, диафрагмы; рулеты из мякоти голов, кровяные и ливерные колбасы, заливные блюда (мясные и рыбные), студни, форшмак из сельди.</a:t>
            </a:r>
            <a:br>
              <a:rPr lang="ru-RU" sz="1500" dirty="0">
                <a:latin typeface="Times New Roman" pitchFamily="18" charset="0"/>
                <a:cs typeface="Times New Roman" pitchFamily="18" charset="0"/>
              </a:rPr>
            </a:b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14.  Макароны по-флотски (с фаршем), макароны с рубленым яйцом.</a:t>
            </a:r>
            <a:br>
              <a:rPr lang="ru-RU" sz="1500" dirty="0">
                <a:latin typeface="Times New Roman" pitchFamily="18" charset="0"/>
                <a:cs typeface="Times New Roman" pitchFamily="18" charset="0"/>
              </a:rPr>
            </a:br>
            <a:br>
              <a:rPr lang="ru-RU" sz="1500" dirty="0">
                <a:latin typeface="Times New Roman" pitchFamily="18" charset="0"/>
                <a:cs typeface="Times New Roman" pitchFamily="18" charset="0"/>
              </a:rPr>
            </a:br>
            <a:br>
              <a:rPr lang="ru-RU" sz="1400" dirty="0"/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60" name="Picture 12" descr="C:\Users\User\Desktop\1617170118_50-p-vrednaya-pishcha-krasivo-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5244" y="5136734"/>
            <a:ext cx="2591718" cy="16273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8" name="Прямоугольник 7"/>
          <p:cNvSpPr/>
          <p:nvPr/>
        </p:nvSpPr>
        <p:spPr>
          <a:xfrm>
            <a:off x="971600" y="428605"/>
            <a:ext cx="774380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 организации питания обучающихся в общеобразовательных организациях недопускается использование пищевой продукции и блюд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СанПиН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23/243590-20 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500042"/>
            <a:ext cx="7787208" cy="5857916"/>
          </a:xfrm>
        </p:spPr>
        <p:txBody>
          <a:bodyPr numCol="2">
            <a:noAutofit/>
          </a:bodyPr>
          <a:lstStyle/>
          <a:p>
            <a:pPr algn="just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algn="just"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just"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algn="just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15.Творог из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непастеризованного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молока, фляжный творог, фляжную сметану без </a:t>
            </a:r>
            <a:br>
              <a:rPr lang="ru-RU" sz="1500" dirty="0">
                <a:latin typeface="Times New Roman" pitchFamily="18" charset="0"/>
                <a:cs typeface="Times New Roman" pitchFamily="18" charset="0"/>
              </a:rPr>
            </a:b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термической обработки.           </a:t>
            </a:r>
          </a:p>
          <a:p>
            <a:pPr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     16. Простокваша - "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самоквас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".</a:t>
            </a:r>
            <a:br>
              <a:rPr lang="ru-RU" sz="1500" dirty="0">
                <a:latin typeface="Times New Roman" pitchFamily="18" charset="0"/>
                <a:cs typeface="Times New Roman" pitchFamily="18" charset="0"/>
              </a:rPr>
            </a:b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17. Грибы и продукты (кулинарные изделия), из них приготовленные.</a:t>
            </a:r>
            <a:br>
              <a:rPr lang="ru-RU" sz="1500" dirty="0">
                <a:latin typeface="Times New Roman" pitchFamily="18" charset="0"/>
                <a:cs typeface="Times New Roman" pitchFamily="18" charset="0"/>
              </a:rPr>
            </a:b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18. Квас.</a:t>
            </a:r>
            <a:br>
              <a:rPr lang="ru-RU" sz="1500" dirty="0">
                <a:latin typeface="Times New Roman" pitchFamily="18" charset="0"/>
                <a:cs typeface="Times New Roman" pitchFamily="18" charset="0"/>
              </a:rPr>
            </a:b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19. Соки концентрированные диффузионные.</a:t>
            </a:r>
            <a:br>
              <a:rPr lang="ru-RU" sz="1500" dirty="0">
                <a:latin typeface="Times New Roman" pitchFamily="18" charset="0"/>
                <a:cs typeface="Times New Roman" pitchFamily="18" charset="0"/>
              </a:rPr>
            </a:b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20. Молоко и молочная продукция из хозяйств, неблагополучных по заболеваемости</a:t>
            </a:r>
            <a:br>
              <a:rPr lang="ru-RU" sz="1500" dirty="0">
                <a:latin typeface="Times New Roman" pitchFamily="18" charset="0"/>
                <a:cs typeface="Times New Roman" pitchFamily="18" charset="0"/>
              </a:rPr>
            </a:b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продуктивных сельскохозяйственных животных, а также не прошедшая первичную обработку и</a:t>
            </a:r>
            <a:br>
              <a:rPr lang="ru-RU" sz="1500" dirty="0">
                <a:latin typeface="Times New Roman" pitchFamily="18" charset="0"/>
                <a:cs typeface="Times New Roman" pitchFamily="18" charset="0"/>
              </a:rPr>
            </a:b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пастеризацию.</a:t>
            </a:r>
          </a:p>
          <a:p>
            <a:pPr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     21. Сырокопченые мясные гастрономические изделия.</a:t>
            </a:r>
            <a:br>
              <a:rPr lang="ru-RU" sz="1500" dirty="0">
                <a:latin typeface="Times New Roman" pitchFamily="18" charset="0"/>
                <a:cs typeface="Times New Roman" pitchFamily="18" charset="0"/>
              </a:rPr>
            </a:br>
            <a:br>
              <a:rPr lang="ru-RU" sz="1500" dirty="0">
                <a:latin typeface="Times New Roman" pitchFamily="18" charset="0"/>
                <a:cs typeface="Times New Roman" pitchFamily="18" charset="0"/>
              </a:rPr>
            </a:br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     22.  Колбасы.</a:t>
            </a:r>
          </a:p>
          <a:p>
            <a:pPr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     23. Блюда, изготовленные из мяса, птицы, рыбы (кроме соленой), не прошедших тепловую обработку</a:t>
            </a:r>
          </a:p>
          <a:p>
            <a:pPr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      25. Масло растительное пальмовое, рапсовое, кокосовое, хлопковое.</a:t>
            </a:r>
          </a:p>
          <a:p>
            <a:pPr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     26.  Жареные во фритюре пищевая продукция и продукция общественного питания.</a:t>
            </a:r>
            <a:br>
              <a:rPr lang="ru-RU" sz="1500" dirty="0">
                <a:latin typeface="Times New Roman" pitchFamily="18" charset="0"/>
                <a:cs typeface="Times New Roman" pitchFamily="18" charset="0"/>
              </a:rPr>
            </a:b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27.  Уксус, горчица, хрен, перец острый (красный, черный).</a:t>
            </a:r>
            <a:br>
              <a:rPr lang="ru-RU" sz="1500" dirty="0">
                <a:latin typeface="Times New Roman" pitchFamily="18" charset="0"/>
                <a:cs typeface="Times New Roman" pitchFamily="18" charset="0"/>
              </a:rPr>
            </a:b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28. Острые соусы, кетчупы, майонез.</a:t>
            </a:r>
            <a:br>
              <a:rPr lang="ru-RU" sz="1500" dirty="0">
                <a:latin typeface="Times New Roman" pitchFamily="18" charset="0"/>
                <a:cs typeface="Times New Roman" pitchFamily="18" charset="0"/>
              </a:rPr>
            </a:b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29. Овощи и фрукты консервированные, содержащие уксус.</a:t>
            </a:r>
          </a:p>
          <a:p>
            <a:pPr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     30. Кофе натуральный; тонизирующие напитки (в том числе энергетические).</a:t>
            </a:r>
            <a:br>
              <a:rPr lang="ru-RU" sz="1500" dirty="0">
                <a:latin typeface="Times New Roman" pitchFamily="18" charset="0"/>
                <a:cs typeface="Times New Roman" pitchFamily="18" charset="0"/>
              </a:rPr>
            </a:b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31. Кулинарные,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гидрогенизированные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масла и жиры, маргарин (кроме выпечки).</a:t>
            </a:r>
            <a:br>
              <a:rPr lang="ru-RU" sz="1500" dirty="0">
                <a:latin typeface="Times New Roman" pitchFamily="18" charset="0"/>
                <a:cs typeface="Times New Roman" pitchFamily="18" charset="0"/>
              </a:rPr>
            </a:b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31. Ядро абрикосовой косточки, арахис.</a:t>
            </a:r>
            <a:br>
              <a:rPr lang="ru-RU" sz="1500" dirty="0">
                <a:latin typeface="Times New Roman" pitchFamily="18" charset="0"/>
                <a:cs typeface="Times New Roman" pitchFamily="18" charset="0"/>
              </a:rPr>
            </a:b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32. Газированные напитки; газированная вода питьевая.</a:t>
            </a:r>
            <a:br>
              <a:rPr lang="ru-RU" sz="1500" dirty="0">
                <a:latin typeface="Times New Roman" pitchFamily="18" charset="0"/>
                <a:cs typeface="Times New Roman" pitchFamily="18" charset="0"/>
              </a:rPr>
            </a:b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33. Молочная продукция и мороженое на основе растительных жиров.</a:t>
            </a:r>
            <a:br>
              <a:rPr lang="ru-RU" sz="1500" dirty="0">
                <a:latin typeface="Times New Roman" pitchFamily="18" charset="0"/>
                <a:cs typeface="Times New Roman" pitchFamily="18" charset="0"/>
              </a:rPr>
            </a:b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34. Жевательная резинка.</a:t>
            </a:r>
            <a:br>
              <a:rPr lang="ru-RU" sz="1500" dirty="0">
                <a:latin typeface="Times New Roman" pitchFamily="18" charset="0"/>
                <a:cs typeface="Times New Roman" pitchFamily="18" charset="0"/>
              </a:rPr>
            </a:b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User\Desktop\1617166424_10-p-nepravilnoe-pitanie-krasivo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88640"/>
            <a:ext cx="3071834" cy="18573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404664"/>
            <a:ext cx="8074670" cy="5167475"/>
          </a:xfrm>
        </p:spPr>
        <p:txBody>
          <a:bodyPr numCol="2">
            <a:normAutofit/>
          </a:bodyPr>
          <a:lstStyle/>
          <a:p>
            <a:pPr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      35. Кумыс, кисломолочная продукция с содержанием этанола (более 0,5%). </a:t>
            </a:r>
          </a:p>
          <a:p>
            <a:pPr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     36. Карамель, в том числе леденцовая </a:t>
            </a:r>
          </a:p>
          <a:p>
            <a:pPr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     37. Холодные напитки и морсы (без термической обработки) из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плодово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- ягодного сырья.</a:t>
            </a:r>
            <a:br>
              <a:rPr lang="ru-RU" sz="1500" dirty="0">
                <a:latin typeface="Times New Roman" pitchFamily="18" charset="0"/>
                <a:cs typeface="Times New Roman" pitchFamily="18" charset="0"/>
              </a:rPr>
            </a:b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38. Окрошки и холодные супы.</a:t>
            </a:r>
            <a:br>
              <a:rPr lang="ru-RU" sz="1500" dirty="0">
                <a:latin typeface="Times New Roman" pitchFamily="18" charset="0"/>
                <a:cs typeface="Times New Roman" pitchFamily="18" charset="0"/>
              </a:rPr>
            </a:b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39. Яичница-глазунья.</a:t>
            </a:r>
            <a:br>
              <a:rPr lang="ru-RU" sz="1500" dirty="0">
                <a:latin typeface="Times New Roman" pitchFamily="18" charset="0"/>
                <a:cs typeface="Times New Roman" pitchFamily="18" charset="0"/>
              </a:rPr>
            </a:b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40. Паштеты, блинчики с мясом и с творогом.</a:t>
            </a:r>
            <a:br>
              <a:rPr lang="ru-RU" sz="1500" dirty="0">
                <a:latin typeface="Times New Roman" pitchFamily="18" charset="0"/>
                <a:cs typeface="Times New Roman" pitchFamily="18" charset="0"/>
              </a:rPr>
            </a:b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41. Блюда из (или на основе) сухих пищевых концентратов, в том числе быстрого приготовления.</a:t>
            </a:r>
            <a:br>
              <a:rPr lang="ru-RU" sz="1500" dirty="0">
                <a:latin typeface="Times New Roman" pitchFamily="18" charset="0"/>
                <a:cs typeface="Times New Roman" pitchFamily="18" charset="0"/>
              </a:rPr>
            </a:br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     42. Картофельные и кукурузные чипсы, снеки.</a:t>
            </a:r>
            <a:br>
              <a:rPr lang="ru-RU" sz="1500" dirty="0">
                <a:latin typeface="Times New Roman" pitchFamily="18" charset="0"/>
                <a:cs typeface="Times New Roman" pitchFamily="18" charset="0"/>
              </a:rPr>
            </a:b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43. Сырки творожные; изделия творожные более 9% жирности.</a:t>
            </a:r>
            <a:br>
              <a:rPr lang="ru-RU" sz="1500" dirty="0">
                <a:latin typeface="Times New Roman" pitchFamily="18" charset="0"/>
                <a:cs typeface="Times New Roman" pitchFamily="18" charset="0"/>
              </a:rPr>
            </a:b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44. Молоко и молочные напитки стерилизованные менее 2,5% и более 3,5% жирности;</a:t>
            </a:r>
            <a:br>
              <a:rPr lang="ru-RU" sz="1500" dirty="0">
                <a:latin typeface="Times New Roman" pitchFamily="18" charset="0"/>
                <a:cs typeface="Times New Roman" pitchFamily="18" charset="0"/>
              </a:rPr>
            </a:b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кисломолочные напитки менее 2,5% и более 3,5% жирности.</a:t>
            </a:r>
            <a:br>
              <a:rPr lang="ru-RU" sz="1500" dirty="0">
                <a:latin typeface="Times New Roman" pitchFamily="18" charset="0"/>
                <a:cs typeface="Times New Roman" pitchFamily="18" charset="0"/>
              </a:rPr>
            </a:b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45. Готовые кулинарные блюда, не входящие в меню текущего дня, реализуемые через</a:t>
            </a:r>
            <a:br>
              <a:rPr lang="ru-RU" sz="1500" dirty="0">
                <a:latin typeface="Times New Roman" pitchFamily="18" charset="0"/>
                <a:cs typeface="Times New Roman" pitchFamily="18" charset="0"/>
              </a:rPr>
            </a:b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буфеты.</a:t>
            </a:r>
            <a:br>
              <a:rPr lang="ru-RU" sz="1500" dirty="0">
                <a:latin typeface="Times New Roman" pitchFamily="18" charset="0"/>
                <a:cs typeface="Times New Roman" pitchFamily="18" charset="0"/>
              </a:rPr>
            </a:br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051" name="Picture 3" descr="C:\Users\User\Desktop\16855282773aolzkwnja-1536x9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4143380"/>
            <a:ext cx="3633157" cy="221147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2007</TotalTime>
  <Words>3515</Words>
  <Application>Microsoft Office PowerPoint</Application>
  <PresentationFormat>Экран (4:3)</PresentationFormat>
  <Paragraphs>442</Paragraphs>
  <Slides>24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2" baseType="lpstr">
      <vt:lpstr>Calibri</vt:lpstr>
      <vt:lpstr>Corbel</vt:lpstr>
      <vt:lpstr>Gill Sans MT</vt:lpstr>
      <vt:lpstr>Times New Roman</vt:lpstr>
      <vt:lpstr>Verdana</vt:lpstr>
      <vt:lpstr>Wingdings</vt:lpstr>
      <vt:lpstr>Wingdings 2</vt:lpstr>
      <vt:lpstr>Солнцестояние</vt:lpstr>
      <vt:lpstr>         ОРГАНИЗАЦИЯ ЗДОРОВОГО ПИТАНИЯ  </vt:lpstr>
      <vt:lpstr>Презентация PowerPoint</vt:lpstr>
      <vt:lpstr>Сбалансированность питания  </vt:lpstr>
      <vt:lpstr>Калорийность рациона школьника должна быть следующей:</vt:lpstr>
      <vt:lpstr>В рационе питания школьника обязательно должны  присутствовать основные группы продуктов:</vt:lpstr>
      <vt:lpstr>Перечень продуктов для организации питания обучающихся установленный СанПиН 2.3/2.4.3590-20 </vt:lpstr>
      <vt:lpstr>     </vt:lpstr>
      <vt:lpstr>Презентация PowerPoint</vt:lpstr>
      <vt:lpstr>Презентация PowerPoint</vt:lpstr>
      <vt:lpstr>Требования к меню и методика его формирования</vt:lpstr>
      <vt:lpstr>Презентация PowerPoint</vt:lpstr>
      <vt:lpstr>Презентация PowerPoint</vt:lpstr>
      <vt:lpstr>Общеобразовательные организации, осуществляющие питание обучающихся, размещают в доступных для родителей и обучающихся местах (в обеденном зале, холле, на сайтах образовательных организаций) следующую информацию:</vt:lpstr>
      <vt:lpstr>   </vt:lpstr>
      <vt:lpstr>Организация питьевого режима в школе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Требования к технологическому процессу приготовления блюд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79138840806</cp:lastModifiedBy>
  <cp:revision>265</cp:revision>
  <dcterms:created xsi:type="dcterms:W3CDTF">2023-12-11T05:17:44Z</dcterms:created>
  <dcterms:modified xsi:type="dcterms:W3CDTF">2024-02-11T13:57:59Z</dcterms:modified>
</cp:coreProperties>
</file>